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7"/>
  </p:handoutMasterIdLst>
  <p:sldIdLst>
    <p:sldId id="256" r:id="rId2"/>
    <p:sldId id="260" r:id="rId3"/>
    <p:sldId id="267" r:id="rId4"/>
    <p:sldId id="266" r:id="rId5"/>
    <p:sldId id="258" r:id="rId6"/>
    <p:sldId id="259" r:id="rId7"/>
    <p:sldId id="262" r:id="rId8"/>
    <p:sldId id="261" r:id="rId9"/>
    <p:sldId id="273" r:id="rId10"/>
    <p:sldId id="274" r:id="rId11"/>
    <p:sldId id="257" r:id="rId12"/>
    <p:sldId id="270" r:id="rId13"/>
    <p:sldId id="271" r:id="rId14"/>
    <p:sldId id="272" r:id="rId15"/>
    <p:sldId id="264" r:id="rId1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7936-B5FF-468E-ACC1-FF5957111BDF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78F63-2667-4B6E-A871-ADC1708B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90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CEAF99-452E-4639-A1B6-FC66755F671E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E33B9-67D8-4A3C-9B22-CCC7F6279BA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sd.k12.ca.u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PARENTS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CLASS OF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31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Math Level </a:t>
            </a:r>
            <a:r>
              <a:rPr lang="en-US" dirty="0"/>
              <a:t>P</a:t>
            </a:r>
            <a:r>
              <a:rPr lang="en-US" dirty="0" smtClean="0"/>
              <a:t>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 smtClean="0"/>
              <a:t>Placement </a:t>
            </a:r>
            <a:r>
              <a:rPr lang="en-US" sz="3200" u="sng" dirty="0"/>
              <a:t>is determined by the criteria set forth on the EDUHSD 9th Grade Placement Policy</a:t>
            </a:r>
            <a:r>
              <a:rPr lang="en-US" sz="3000" b="1" u="sng" dirty="0" smtClean="0"/>
              <a:t> </a:t>
            </a:r>
          </a:p>
          <a:p>
            <a:pPr marL="0" lvl="1" indent="0" algn="ctr">
              <a:buNone/>
            </a:pPr>
            <a:r>
              <a:rPr lang="en-US" b="1" u="sng" dirty="0" smtClean="0"/>
              <a:t> </a:t>
            </a:r>
          </a:p>
          <a:p>
            <a:pPr marL="0" lvl="1" indent="0" algn="ctr">
              <a:buNone/>
            </a:pPr>
            <a:r>
              <a:rPr lang="en-US" b="1" dirty="0" smtClean="0"/>
              <a:t>Please speak to your students current math teacher if you have any questions.  More </a:t>
            </a:r>
            <a:r>
              <a:rPr lang="en-US" b="1" dirty="0"/>
              <a:t>detailed information about math </a:t>
            </a:r>
            <a:r>
              <a:rPr lang="en-US" b="1"/>
              <a:t>placement </a:t>
            </a:r>
            <a:r>
              <a:rPr lang="en-US" b="1" smtClean="0"/>
              <a:t>will </a:t>
            </a:r>
            <a:r>
              <a:rPr lang="en-US" b="1" dirty="0"/>
              <a:t>be provided on the ORHS website </a:t>
            </a:r>
            <a:r>
              <a:rPr lang="en-US" b="1" dirty="0" smtClean="0"/>
              <a:t>(orhs.eduhsd.k12.ca.us</a:t>
            </a:r>
            <a:r>
              <a:rPr lang="en-US" b="1" dirty="0"/>
              <a:t>) </a:t>
            </a:r>
            <a:r>
              <a:rPr lang="en-US" b="1" dirty="0" smtClean="0"/>
              <a:t>under </a:t>
            </a:r>
            <a:r>
              <a:rPr lang="en-US" b="1" dirty="0"/>
              <a:t>the Counseling tab </a:t>
            </a:r>
            <a:r>
              <a:rPr lang="en-US" b="1" dirty="0" smtClean="0"/>
              <a:t>and at the district website at (</a:t>
            </a:r>
            <a:r>
              <a:rPr lang="en-US" dirty="0" smtClean="0">
                <a:hlinkClick r:id="rId2"/>
              </a:rPr>
              <a:t>www.eduhsd.k12.ca.us</a:t>
            </a:r>
            <a:r>
              <a:rPr lang="en-US" dirty="0" smtClean="0"/>
              <a:t>)</a:t>
            </a:r>
            <a:r>
              <a:rPr lang="en-US" b="1" dirty="0" smtClean="0"/>
              <a:t> after </a:t>
            </a:r>
            <a:r>
              <a:rPr lang="en-US" b="1" dirty="0"/>
              <a:t>April </a:t>
            </a: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endParaRPr lang="en-US" b="1" dirty="0" smtClean="0"/>
          </a:p>
          <a:p>
            <a:pPr marL="0" lvl="1" indent="0" algn="ctr">
              <a:buNone/>
            </a:pPr>
            <a:endParaRPr lang="en-US" b="1" dirty="0" smtClean="0"/>
          </a:p>
          <a:p>
            <a:pPr marL="0" lvl="1" indent="0" algn="ctr">
              <a:buNone/>
            </a:pPr>
            <a:r>
              <a:rPr lang="en-US" b="1" dirty="0" smtClean="0"/>
              <a:t>Members of the math department will also be available to speak to you tonight (2/6) in room R206 from 6-7:30pm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849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9</a:t>
            </a:r>
            <a:r>
              <a:rPr lang="en-US" baseline="30000" dirty="0" smtClean="0"/>
              <a:t>th</a:t>
            </a:r>
            <a:r>
              <a:rPr lang="en-US" dirty="0" smtClean="0"/>
              <a:t> Grade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Handouts   </a:t>
            </a:r>
          </a:p>
          <a:p>
            <a:pPr lvl="1"/>
            <a:r>
              <a:rPr lang="en-US" dirty="0" smtClean="0"/>
              <a:t>Open House Information Sheet and Locater</a:t>
            </a:r>
          </a:p>
          <a:p>
            <a:r>
              <a:rPr lang="en-US" dirty="0" smtClean="0"/>
              <a:t>Communication </a:t>
            </a:r>
          </a:p>
          <a:p>
            <a:pPr lvl="1"/>
            <a:r>
              <a:rPr lang="en-US" dirty="0" smtClean="0"/>
              <a:t>Aeries</a:t>
            </a:r>
          </a:p>
          <a:p>
            <a:pPr lvl="1"/>
            <a:r>
              <a:rPr lang="en-US" dirty="0" smtClean="0"/>
              <a:t>Encourage communication between student and teacher</a:t>
            </a:r>
          </a:p>
          <a:p>
            <a:pPr lvl="1"/>
            <a:r>
              <a:rPr lang="en-US" dirty="0" smtClean="0"/>
              <a:t>Encourage your student to meet annually with their counselor </a:t>
            </a:r>
          </a:p>
          <a:p>
            <a:r>
              <a:rPr lang="en-US" dirty="0"/>
              <a:t>Academic Performance</a:t>
            </a:r>
          </a:p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Balance</a:t>
            </a:r>
          </a:p>
          <a:p>
            <a:r>
              <a:rPr lang="en-US" dirty="0"/>
              <a:t>Involvement in clubs/sports/extra-curricular activities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91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u="sng" dirty="0" smtClean="0"/>
              <a:t>Activities Director 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Lauren Handler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4290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ASB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Clubs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Health/Leadership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919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981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u="sng" dirty="0" smtClean="0"/>
              <a:t>Athletic  </a:t>
            </a:r>
            <a:r>
              <a:rPr lang="en-US" sz="4800" u="sng" dirty="0"/>
              <a:t>Director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Steve White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4290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Sports Physical Night is 5/9/17 – more info online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Freshman Sports Night TBD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Website:  trojanpride.com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01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51947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57" y="0"/>
            <a:ext cx="518328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2860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presentation will be available to view online at:</a:t>
            </a:r>
          </a:p>
          <a:p>
            <a:pPr algn="ctr"/>
            <a:r>
              <a:rPr lang="en-US" sz="4000" b="1" u="sng" dirty="0" smtClean="0"/>
              <a:t>orhs.eduhsd.k12.ca.us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" y="228600"/>
            <a:ext cx="8409709" cy="15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Check list of items to be filled out and turned in </a:t>
            </a:r>
            <a:r>
              <a:rPr lang="en-US" dirty="0" smtClean="0"/>
              <a:t>by February 10</a:t>
            </a:r>
            <a:r>
              <a:rPr lang="en-US" baseline="30000" dirty="0" smtClean="0"/>
              <a:t>th </a:t>
            </a:r>
            <a:r>
              <a:rPr lang="en-US" dirty="0" smtClean="0"/>
              <a:t> to the middle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Registration Form / Home Language Survey/ New Student Enrollment Form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Course Request Form/ 4 Year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1999" cy="6477000"/>
          </a:xfrm>
        </p:spPr>
      </p:pic>
      <p:pic>
        <p:nvPicPr>
          <p:cNvPr id="1026" name="Picture 2" descr="\\orhs-staff\Redirect2\ORHS\mfiedler\My Documents\8th grade parent presentation and 8th grade reg materials\Registration Form front pag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152400"/>
            <a:ext cx="848061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461375" cy="6538336"/>
          </a:xfrm>
        </p:spPr>
      </p:pic>
    </p:spTree>
    <p:extLst>
      <p:ext uri="{BB962C8B-B14F-4D97-AF65-F5344CB8AC3E}">
        <p14:creationId xmlns:p14="http://schemas.microsoft.com/office/powerpoint/2010/main" val="29145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5063836" cy="6553200"/>
          </a:xfrm>
        </p:spPr>
      </p:pic>
    </p:spTree>
    <p:extLst>
      <p:ext uri="{BB962C8B-B14F-4D97-AF65-F5344CB8AC3E}">
        <p14:creationId xmlns:p14="http://schemas.microsoft.com/office/powerpoint/2010/main" val="35937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rol 2"/>
          <p:cNvSpPr>
            <a:spLocks noChangeArrowheads="1" noChangeShapeType="1"/>
          </p:cNvSpPr>
          <p:nvPr/>
        </p:nvSpPr>
        <p:spPr bwMode="auto">
          <a:xfrm>
            <a:off x="105430638" y="107213400"/>
            <a:ext cx="9498012" cy="60531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Grade 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Grade 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Grade 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Grade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English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English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Advanced English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English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English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Advanced English 2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Honors English 2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English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English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Advanced English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AP English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Language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English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English 4 (Expository Reading &amp; Writing)       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English 4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(Contemporary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Literature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English 4 (Science Fiction)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AP English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Literature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Mathematics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Algebra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Geometry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Algebra 2/Adv. Algebra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Mathematics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Geometry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Algebra 2/Adv. Algebra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Math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Mathematics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Algebra 2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/Adv. Algebra 2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Math Analysis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/Prob. &amp; Stats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Differential Calculus/AP Calculus AB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                        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Mathematics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Prob. &amp; Stats/Math Analysis/AP Stats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Stats/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AP Stats/Differential Calculus/AP Calculus AB</a:t>
            </a:r>
            <a:endParaRPr kumimoji="0" lang="en-US" sz="9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AP Calculus AB/AP Calculus BC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Science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Physical / Earth Science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Biology (L)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Science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Biology (L)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Chemistry (L) /Chemistry A (L)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Physics (L)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Science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Chemistry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(L)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/Chemistry 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(L)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Physics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(L) /Environmental Science (L)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Physiology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(L)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A.P.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Environmental Science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A.P. Biology (L)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Science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Chemistr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 (L)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/Chemistry 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(L)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9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Physics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(L) /AP Physics (L) /Environmental Science (L)</a:t>
            </a:r>
            <a:endParaRPr kumimoji="0" lang="en-US" sz="9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Physiology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(L)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A.P.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Environmental Science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(L)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AP Biology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(L)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Health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/ ICT Foundations</a:t>
            </a:r>
            <a:endParaRPr kumimoji="0" lang="en-US" sz="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Health / Leadership</a:t>
            </a:r>
            <a:endParaRPr kumimoji="0" lang="en-US" sz="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Social Studies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World History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A.P. World History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Social Studies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US History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AP US History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Social Studies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American Government / Economics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AP Government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/AP Economics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Physical Education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Life Fitness 1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Physical Education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Life Fitness 2</a:t>
            </a:r>
            <a:endParaRPr kumimoji="0" lang="en-US" sz="10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Elective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____________________________</a:t>
            </a:r>
            <a:endParaRPr kumimoji="0" lang="en-US" sz="1000" b="1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Elective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____________________________________</a:t>
            </a:r>
            <a:endParaRPr kumimoji="0" lang="en-US" sz="1000" b="1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Elective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_________________________</a:t>
            </a:r>
            <a:endParaRPr kumimoji="0" lang="en-US" sz="1000" b="1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Elective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__________________________</a:t>
            </a:r>
            <a:endParaRPr kumimoji="0" lang="en-US" sz="1000" b="1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Elective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___________________________</a:t>
            </a:r>
            <a:endParaRPr kumimoji="0" lang="en-US" sz="1000" b="1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Elective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____________________________________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5430638" y="106641900"/>
            <a:ext cx="9498012" cy="571500"/>
          </a:xfrm>
          <a:prstGeom prst="rect">
            <a:avLst/>
          </a:prstGeom>
          <a:solidFill>
            <a:srgbClr val="FFFF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2014/2015 </a:t>
            </a:r>
            <a:r>
              <a:rPr kumimoji="0" lang="en-US" sz="18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Oak Ridge High School Sequence of Classes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/ 4-Year Plan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5430638" y="113025238"/>
            <a:ext cx="9498012" cy="758825"/>
          </a:xfrm>
          <a:prstGeom prst="rect">
            <a:avLst/>
          </a:prstGeom>
          <a:solidFill>
            <a:srgbClr val="FFFFFF"/>
          </a:solidFill>
          <a:ln w="31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 L ) = Lab Science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			Parent Signature	______________________________________	Date____________________________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			Student Signature	______________________________________	Date____________________________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430638" y="113025238"/>
            <a:ext cx="1325562" cy="771525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83388" cy="6400800"/>
          </a:xfrm>
        </p:spPr>
      </p:pic>
    </p:spTree>
    <p:extLst>
      <p:ext uri="{BB962C8B-B14F-4D97-AF65-F5344CB8AC3E}">
        <p14:creationId xmlns:p14="http://schemas.microsoft.com/office/powerpoint/2010/main" val="32172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"/>
            <a:ext cx="5029200" cy="6508377"/>
          </a:xfrm>
          <a:solidFill>
            <a:srgbClr val="FFCCFF"/>
          </a:solidFill>
        </p:spPr>
      </p:pic>
    </p:spTree>
    <p:extLst>
      <p:ext uri="{BB962C8B-B14F-4D97-AF65-F5344CB8AC3E}">
        <p14:creationId xmlns:p14="http://schemas.microsoft.com/office/powerpoint/2010/main" val="31508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Upcoming Events/Opportunities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Spring Mailer to Include: </a:t>
            </a:r>
          </a:p>
          <a:p>
            <a:pPr lvl="1"/>
            <a:r>
              <a:rPr lang="en-US" dirty="0" smtClean="0"/>
              <a:t>17/18 Class Selections (no periods</a:t>
            </a:r>
          </a:p>
          <a:p>
            <a:pPr lvl="1"/>
            <a:r>
              <a:rPr lang="en-US" dirty="0" smtClean="0"/>
              <a:t>Date of New Student/Parent Orientation – to occur in August of 2017</a:t>
            </a:r>
            <a:br>
              <a:rPr lang="en-US" dirty="0" smtClean="0"/>
            </a:br>
            <a:r>
              <a:rPr lang="en-US" dirty="0" smtClean="0"/>
              <a:t>*First day of school in 17/18 TBD by school board at Feb. 14</a:t>
            </a:r>
            <a:r>
              <a:rPr lang="en-US" baseline="30000" dirty="0" smtClean="0"/>
              <a:t>th</a:t>
            </a:r>
            <a:r>
              <a:rPr lang="en-US" dirty="0" smtClean="0"/>
              <a:t>  board meeting.  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rgbClr val="DFE6D0"/>
                </a:solidFill>
              </a:rPr>
              <a:t>Summer </a:t>
            </a:r>
            <a:r>
              <a:rPr lang="en-US" dirty="0">
                <a:solidFill>
                  <a:srgbClr val="DFE6D0"/>
                </a:solidFill>
              </a:rPr>
              <a:t>Mailer to Include: </a:t>
            </a:r>
          </a:p>
          <a:p>
            <a:pPr lvl="1"/>
            <a:r>
              <a:rPr lang="en-US" dirty="0" smtClean="0"/>
              <a:t>Parent Portal/ Aeries* Account Activation Information and Instructions</a:t>
            </a:r>
          </a:p>
          <a:p>
            <a:pPr lvl="2"/>
            <a:r>
              <a:rPr lang="en-US" dirty="0" smtClean="0"/>
              <a:t>Input contacts and emergency info online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ign Technology User Agreement Form</a:t>
            </a:r>
          </a:p>
          <a:p>
            <a:pPr marL="685800" lvl="2" indent="0">
              <a:buNone/>
            </a:pPr>
            <a:r>
              <a:rPr lang="en-US" dirty="0" smtClean="0"/>
              <a:t>*Note – more information on Aeries will be provided at New Student/Parent Orientation.  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600" dirty="0" smtClean="0">
                <a:solidFill>
                  <a:srgbClr val="DFE6D0"/>
                </a:solidFill>
              </a:rPr>
              <a:t>New Student/Parent Orientation (date TBD)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200" dirty="0" smtClean="0">
                <a:solidFill>
                  <a:srgbClr val="DFE6D0"/>
                </a:solidFill>
              </a:rPr>
              <a:t>Student schedule distribution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200" dirty="0" smtClean="0">
                <a:solidFill>
                  <a:srgbClr val="DFE6D0"/>
                </a:solidFill>
              </a:rPr>
              <a:t>Tours of Campus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200" dirty="0" smtClean="0">
                <a:solidFill>
                  <a:srgbClr val="DFE6D0"/>
                </a:solidFill>
              </a:rPr>
              <a:t>Request Lockers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sz="2200" dirty="0" smtClean="0">
                <a:solidFill>
                  <a:srgbClr val="DFE6D0"/>
                </a:solidFill>
              </a:rPr>
              <a:t>Parent Orientation – Aeries Portal, transportation, finance </a:t>
            </a:r>
            <a:r>
              <a:rPr lang="en-US" sz="2200" dirty="0" err="1" smtClean="0">
                <a:solidFill>
                  <a:srgbClr val="DFE6D0"/>
                </a:solidFill>
              </a:rPr>
              <a:t>dept</a:t>
            </a:r>
            <a:r>
              <a:rPr lang="en-US" sz="2200" dirty="0" smtClean="0">
                <a:solidFill>
                  <a:srgbClr val="DFE6D0"/>
                </a:solidFill>
              </a:rPr>
              <a:t> (food services, ASB, PE Uniforms, </a:t>
            </a:r>
            <a:r>
              <a:rPr lang="en-US" sz="2200" dirty="0" err="1" smtClean="0">
                <a:solidFill>
                  <a:srgbClr val="DFE6D0"/>
                </a:solidFill>
              </a:rPr>
              <a:t>etc</a:t>
            </a:r>
            <a:r>
              <a:rPr lang="en-US" sz="2200" dirty="0" smtClean="0">
                <a:solidFill>
                  <a:srgbClr val="DFE6D0"/>
                </a:solidFill>
              </a:rPr>
              <a:t>).  </a:t>
            </a:r>
            <a:endParaRPr lang="en-US" sz="2200" dirty="0">
              <a:solidFill>
                <a:srgbClr val="DFE6D0"/>
              </a:solidFill>
            </a:endParaRPr>
          </a:p>
          <a:p>
            <a:pPr marL="6858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01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Counselors will begin working with your student as early as the Fall of 2017!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en-US" sz="2800" dirty="0"/>
              <a:t>9</a:t>
            </a:r>
            <a:r>
              <a:rPr lang="en-US" sz="2800" baseline="30000" dirty="0"/>
              <a:t>th</a:t>
            </a:r>
            <a:r>
              <a:rPr lang="en-US" sz="2800" dirty="0"/>
              <a:t> grade level meetings for students and parents in Sept/Oct 2017 (more information will be provided in the Fall) </a:t>
            </a:r>
          </a:p>
          <a:p>
            <a:pPr lvl="1"/>
            <a:r>
              <a:rPr lang="en-US" dirty="0"/>
              <a:t>Graduation Requirements, College Admissions Requirements, </a:t>
            </a:r>
            <a:r>
              <a:rPr lang="en-US" dirty="0" err="1"/>
              <a:t>Naviance</a:t>
            </a:r>
            <a:r>
              <a:rPr lang="en-US" dirty="0"/>
              <a:t>, etc. </a:t>
            </a:r>
          </a:p>
          <a:p>
            <a:pPr lvl="1"/>
            <a:r>
              <a:rPr lang="en-US" dirty="0"/>
              <a:t>Post Secondary planning meetings with families are by appt.  Encourage to wait to make </a:t>
            </a:r>
            <a:r>
              <a:rPr lang="en-US" dirty="0" err="1"/>
              <a:t>appt</a:t>
            </a:r>
            <a:r>
              <a:rPr lang="en-US" dirty="0"/>
              <a:t> until after grade level meetings.</a:t>
            </a:r>
          </a:p>
          <a:p>
            <a:pPr lvl="1"/>
            <a:r>
              <a:rPr lang="en-US" dirty="0"/>
              <a:t>Counselors are available at breaks and lunches to speak to students (located around campus)!  Have your student come by at the start of next year to meet their counselor!!!</a:t>
            </a:r>
          </a:p>
        </p:txBody>
      </p:sp>
    </p:spTree>
    <p:extLst>
      <p:ext uri="{BB962C8B-B14F-4D97-AF65-F5344CB8AC3E}">
        <p14:creationId xmlns:p14="http://schemas.microsoft.com/office/powerpoint/2010/main" val="2980678248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1407</TotalTime>
  <Words>672</Words>
  <Application>Microsoft Office PowerPoint</Application>
  <PresentationFormat>On-screen Show (4:3)</PresentationFormat>
  <Paragraphs>155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WELCOME PARENTS </vt:lpstr>
      <vt:lpstr>Check list of items to be filled out and turned in by February 10th  to the middle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Events/Opportunities</vt:lpstr>
      <vt:lpstr>Counselors will begin working with your student as early as the Fall of 2017!</vt:lpstr>
      <vt:lpstr>9th Grade Math Level Placement</vt:lpstr>
      <vt:lpstr>The Importance of 9th Grade </vt:lpstr>
      <vt:lpstr>   Activities Director  Lauren Handler </vt:lpstr>
      <vt:lpstr>PowerPoint Presentation</vt:lpstr>
      <vt:lpstr>PowerPoint Presentation</vt:lpstr>
      <vt:lpstr>PowerPoint Presentation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PARENTS</dc:title>
  <dc:creator>Administrator</dc:creator>
  <cp:lastModifiedBy>Administrator</cp:lastModifiedBy>
  <cp:revision>61</cp:revision>
  <cp:lastPrinted>2017-02-02T00:21:51Z</cp:lastPrinted>
  <dcterms:created xsi:type="dcterms:W3CDTF">2013-01-23T20:26:47Z</dcterms:created>
  <dcterms:modified xsi:type="dcterms:W3CDTF">2017-02-06T19:17:45Z</dcterms:modified>
</cp:coreProperties>
</file>